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21"/>
  </p:handoutMasterIdLst>
  <p:sldIdLst>
    <p:sldId id="257" r:id="rId3"/>
    <p:sldId id="283" r:id="rId4"/>
    <p:sldId id="275" r:id="rId5"/>
    <p:sldId id="276" r:id="rId6"/>
    <p:sldId id="277" r:id="rId7"/>
    <p:sldId id="278" r:id="rId8"/>
    <p:sldId id="279" r:id="rId9"/>
    <p:sldId id="280" r:id="rId10"/>
    <p:sldId id="265" r:id="rId11"/>
    <p:sldId id="282" r:id="rId12"/>
    <p:sldId id="267" r:id="rId13"/>
    <p:sldId id="269" r:id="rId14"/>
    <p:sldId id="270" r:id="rId15"/>
    <p:sldId id="268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CC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7C662-0CBD-472A-8F94-BC866563EE0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CECD5-ED01-455B-843C-2E3CC9517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93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6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119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93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286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87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982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319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46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6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0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716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75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35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2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7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77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1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6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1/23/2017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1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A9398-922A-41C2-B64C-DE4E468DE2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22554-600F-474E-89A4-B97B8701FDC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5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245" y="76200"/>
            <a:ext cx="7601155" cy="92447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 llamo _________ Clase 701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fecha es </a:t>
            </a:r>
            <a:r>
              <a:rPr lang="en-US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el 26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 enero </a:t>
            </a:r>
            <a:r>
              <a:rPr lang="en-US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del 2017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990600"/>
            <a:ext cx="89916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33CC"/>
                </a:solidFill>
              </a:rPr>
              <a:t>Proposito</a:t>
            </a:r>
            <a:r>
              <a:rPr lang="en-US" sz="3200" dirty="0">
                <a:solidFill>
                  <a:srgbClr val="FF33CC"/>
                </a:solidFill>
              </a:rPr>
              <a:t> # </a:t>
            </a:r>
            <a:r>
              <a:rPr lang="en-US" sz="3200" dirty="0" smtClean="0">
                <a:solidFill>
                  <a:srgbClr val="FF33CC"/>
                </a:solidFill>
              </a:rPr>
              <a:t>39: </a:t>
            </a:r>
            <a:r>
              <a:rPr lang="en-US" sz="3200" dirty="0">
                <a:solidFill>
                  <a:prstClr val="white"/>
                </a:solidFill>
              </a:rPr>
              <a:t>¿</a:t>
            </a:r>
            <a:r>
              <a:rPr lang="en-US" sz="3200" dirty="0" err="1">
                <a:solidFill>
                  <a:prstClr val="white"/>
                </a:solidFill>
              </a:rPr>
              <a:t>Cómo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terminamos</a:t>
            </a:r>
            <a:r>
              <a:rPr lang="en-US" sz="3200" dirty="0" smtClean="0">
                <a:solidFill>
                  <a:prstClr val="white"/>
                </a:solidFill>
              </a:rPr>
              <a:t> el </a:t>
            </a:r>
            <a:r>
              <a:rPr lang="en-US" sz="3200" dirty="0" err="1" smtClean="0">
                <a:solidFill>
                  <a:prstClr val="white"/>
                </a:solidFill>
              </a:rPr>
              <a:t>repaso</a:t>
            </a:r>
            <a:r>
              <a:rPr lang="en-US" sz="3200" dirty="0" smtClean="0">
                <a:solidFill>
                  <a:prstClr val="white"/>
                </a:solidFill>
              </a:rPr>
              <a:t> para el </a:t>
            </a:r>
            <a:r>
              <a:rPr lang="en-US" sz="3200" u="sng" dirty="0" err="1">
                <a:solidFill>
                  <a:prstClr val="white"/>
                </a:solidFill>
              </a:rPr>
              <a:t>Examen</a:t>
            </a:r>
            <a:r>
              <a:rPr lang="en-US" sz="3200" u="sng" dirty="0">
                <a:solidFill>
                  <a:prstClr val="white"/>
                </a:solidFill>
              </a:rPr>
              <a:t>: </a:t>
            </a:r>
            <a:r>
              <a:rPr lang="en-US" sz="3200" u="sng" dirty="0" err="1">
                <a:solidFill>
                  <a:prstClr val="white"/>
                </a:solidFill>
              </a:rPr>
              <a:t>Capitulo</a:t>
            </a:r>
            <a:r>
              <a:rPr lang="en-US" sz="3200" u="sng" dirty="0">
                <a:solidFill>
                  <a:prstClr val="white"/>
                </a:solidFill>
              </a:rPr>
              <a:t> 4 </a:t>
            </a:r>
            <a:r>
              <a:rPr lang="en-US" sz="3200" dirty="0" smtClean="0">
                <a:solidFill>
                  <a:prstClr val="white"/>
                </a:solidFill>
              </a:rPr>
              <a:t>?</a:t>
            </a:r>
            <a:endParaRPr lang="en-US" sz="3200" dirty="0">
              <a:solidFill>
                <a:prstClr val="white"/>
              </a:solidFill>
            </a:endParaRPr>
          </a:p>
          <a:p>
            <a:r>
              <a:rPr lang="en-US" sz="2800" i="1" dirty="0">
                <a:solidFill>
                  <a:srgbClr val="00B0F0"/>
                </a:solidFill>
              </a:rPr>
              <a:t>L.O: to </a:t>
            </a:r>
            <a:r>
              <a:rPr lang="en-US" sz="2800" i="1" dirty="0" smtClean="0">
                <a:solidFill>
                  <a:srgbClr val="00B0F0"/>
                </a:solidFill>
              </a:rPr>
              <a:t>finish the review for Unit 4 exam</a:t>
            </a:r>
            <a:endParaRPr lang="en-US" sz="2800" i="1" dirty="0">
              <a:solidFill>
                <a:srgbClr val="00B0F0"/>
              </a:solidFill>
            </a:endParaRPr>
          </a:p>
          <a:p>
            <a:r>
              <a:rPr lang="en-US" sz="3200" dirty="0" err="1">
                <a:solidFill>
                  <a:srgbClr val="FF33CC"/>
                </a:solidFill>
              </a:rPr>
              <a:t>Actividad</a:t>
            </a:r>
            <a:r>
              <a:rPr lang="en-US" sz="3200" dirty="0">
                <a:solidFill>
                  <a:srgbClr val="FF33CC"/>
                </a:solidFill>
              </a:rPr>
              <a:t> </a:t>
            </a:r>
            <a:r>
              <a:rPr lang="en-US" sz="3200" dirty="0" err="1">
                <a:solidFill>
                  <a:srgbClr val="FF33CC"/>
                </a:solidFill>
              </a:rPr>
              <a:t>Inicial</a:t>
            </a:r>
            <a:r>
              <a:rPr lang="en-US" sz="3200" dirty="0">
                <a:solidFill>
                  <a:srgbClr val="FF33CC"/>
                </a:solidFill>
              </a:rPr>
              <a:t>: </a:t>
            </a:r>
            <a:r>
              <a:rPr lang="en-US" sz="3200" dirty="0" err="1" smtClean="0">
                <a:solidFill>
                  <a:prstClr val="white"/>
                </a:solidFill>
              </a:rPr>
              <a:t>Copia</a:t>
            </a:r>
            <a:r>
              <a:rPr lang="en-US" sz="3200" dirty="0" smtClean="0">
                <a:solidFill>
                  <a:prstClr val="white"/>
                </a:solidFill>
              </a:rPr>
              <a:t> y escribe SI o NO</a:t>
            </a:r>
            <a:endParaRPr lang="en-US" sz="3200" dirty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helado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delicioso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pescado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tambien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Jose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papas </a:t>
            </a:r>
            <a:r>
              <a:rPr lang="en-US" sz="3200" dirty="0" err="1" smtClean="0">
                <a:solidFill>
                  <a:prstClr val="white"/>
                </a:solidFill>
              </a:rPr>
              <a:t>fritas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hamburguesa</a:t>
            </a:r>
            <a:endParaRPr lang="en-US" sz="3200" dirty="0" smtClean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Y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</a:t>
            </a:r>
            <a:r>
              <a:rPr lang="en-US" sz="3200" dirty="0" err="1" smtClean="0">
                <a:solidFill>
                  <a:prstClr val="white"/>
                </a:solidFill>
              </a:rPr>
              <a:t>una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ensalada</a:t>
            </a:r>
            <a:r>
              <a:rPr lang="en-US" sz="3200" dirty="0" smtClean="0">
                <a:solidFill>
                  <a:prstClr val="white"/>
                </a:solidFill>
              </a:rPr>
              <a:t> de </a:t>
            </a:r>
            <a:r>
              <a:rPr lang="en-US" sz="3200" dirty="0" err="1" smtClean="0">
                <a:solidFill>
                  <a:prstClr val="white"/>
                </a:solidFill>
              </a:rPr>
              <a:t>lechuga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tomate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cereal.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</a:t>
            </a:r>
            <a:r>
              <a:rPr lang="en-US" sz="3200" dirty="0" err="1" smtClean="0">
                <a:solidFill>
                  <a:prstClr val="white"/>
                </a:solidFill>
              </a:rPr>
              <a:t>beber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comer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91400" y="2920425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Si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3800" y="3377625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No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43434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Si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8800" y="5358825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No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4200" y="5816025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Si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86600" y="6349425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No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1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807361"/>
            <a:ext cx="8610599" cy="4051437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Escribe </a:t>
            </a:r>
            <a:r>
              <a:rPr lang="en-US" sz="3200" dirty="0" err="1" smtClean="0"/>
              <a:t>una</a:t>
            </a:r>
            <a:r>
              <a:rPr lang="en-US" sz="3200" dirty="0" smtClean="0"/>
              <a:t> </a:t>
            </a:r>
            <a:r>
              <a:rPr lang="en-US" sz="3200" dirty="0" err="1" smtClean="0"/>
              <a:t>lista</a:t>
            </a:r>
            <a:r>
              <a:rPr lang="en-US" sz="3200" dirty="0" smtClean="0"/>
              <a:t> de un </a:t>
            </a:r>
            <a:r>
              <a:rPr lang="en-US" sz="3200" dirty="0" err="1" smtClean="0"/>
              <a:t>minimo</a:t>
            </a:r>
            <a:r>
              <a:rPr lang="en-US" sz="3200" dirty="0" smtClean="0"/>
              <a:t> de 4 </a:t>
            </a:r>
            <a:r>
              <a:rPr lang="en-US" sz="3200" dirty="0" err="1" smtClean="0"/>
              <a:t>cada</a:t>
            </a:r>
            <a:r>
              <a:rPr lang="en-US" sz="3200" dirty="0" smtClean="0"/>
              <a:t> </a:t>
            </a:r>
            <a:r>
              <a:rPr lang="en-US" sz="3200" dirty="0" err="1" smtClean="0"/>
              <a:t>uno</a:t>
            </a:r>
            <a:endParaRPr lang="en-US" sz="3200" dirty="0" smtClean="0"/>
          </a:p>
          <a:p>
            <a:pPr lvl="1"/>
            <a:r>
              <a:rPr lang="en-US" sz="3000" dirty="0" err="1" smtClean="0"/>
              <a:t>Vegetales</a:t>
            </a:r>
            <a:r>
              <a:rPr lang="en-US" sz="3000" dirty="0" smtClean="0"/>
              <a:t> </a:t>
            </a:r>
          </a:p>
          <a:p>
            <a:pPr lvl="1"/>
            <a:r>
              <a:rPr lang="en-US" sz="3000" dirty="0" err="1" smtClean="0"/>
              <a:t>Legumbres</a:t>
            </a:r>
            <a:endParaRPr lang="en-US" sz="3000" dirty="0" smtClean="0"/>
          </a:p>
          <a:p>
            <a:pPr lvl="1"/>
            <a:r>
              <a:rPr lang="en-US" sz="3000" dirty="0" err="1" smtClean="0"/>
              <a:t>Granos</a:t>
            </a:r>
            <a:endParaRPr lang="en-US" sz="3000" dirty="0" smtClean="0"/>
          </a:p>
          <a:p>
            <a:pPr lvl="1"/>
            <a:r>
              <a:rPr lang="en-US" sz="3000" dirty="0" err="1" smtClean="0"/>
              <a:t>Productos</a:t>
            </a:r>
            <a:r>
              <a:rPr lang="en-US" sz="3000" dirty="0" smtClean="0"/>
              <a:t> </a:t>
            </a:r>
            <a:r>
              <a:rPr lang="en-US" sz="3000" dirty="0" err="1" smtClean="0"/>
              <a:t>lacteos</a:t>
            </a:r>
            <a:endParaRPr lang="en-US" sz="3000" dirty="0" smtClean="0"/>
          </a:p>
          <a:p>
            <a:pPr lvl="1"/>
            <a:r>
              <a:rPr lang="en-US" sz="3000" dirty="0" err="1" smtClean="0"/>
              <a:t>Grasas</a:t>
            </a:r>
            <a:r>
              <a:rPr lang="en-US" sz="3000" dirty="0" smtClean="0"/>
              <a:t> </a:t>
            </a:r>
            <a:endParaRPr lang="en-US" sz="3000" dirty="0" smtClean="0"/>
          </a:p>
          <a:p>
            <a:pPr lvl="1"/>
            <a:r>
              <a:rPr lang="en-US" sz="3000" dirty="0" err="1" smtClean="0"/>
              <a:t>Dulces</a:t>
            </a:r>
            <a:endParaRPr lang="en-US" sz="3000" dirty="0" smtClean="0"/>
          </a:p>
          <a:p>
            <a:pPr lvl="1"/>
            <a:r>
              <a:rPr lang="en-US" sz="3000" dirty="0" err="1" smtClean="0"/>
              <a:t>bebidas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2286000"/>
            <a:ext cx="6096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0070C0"/>
                </a:solidFill>
              </a:rPr>
              <a:t>Lechuga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tomate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pepino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brocoli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etc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2876490"/>
            <a:ext cx="6096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0070C0"/>
                </a:solidFill>
              </a:rPr>
              <a:t>zahanoria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cebolla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mani</a:t>
            </a:r>
            <a:r>
              <a:rPr lang="en-US" sz="2000" b="1" i="1" dirty="0" smtClean="0">
                <a:solidFill>
                  <a:srgbClr val="0070C0"/>
                </a:solidFill>
              </a:rPr>
              <a:t>, papas,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etc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0800" y="3429000"/>
            <a:ext cx="6096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70C0"/>
                </a:solidFill>
              </a:rPr>
              <a:t>Frijoles,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arroz</a:t>
            </a:r>
            <a:r>
              <a:rPr lang="en-US" sz="2000" b="1" i="1" dirty="0" smtClean="0">
                <a:solidFill>
                  <a:srgbClr val="0070C0"/>
                </a:solidFill>
              </a:rPr>
              <a:t>, pasta,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avena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etc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3867090"/>
            <a:ext cx="4953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0070C0"/>
                </a:solidFill>
              </a:rPr>
              <a:t>Leche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queso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yogur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etc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8400" y="4419600"/>
            <a:ext cx="6096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0070C0"/>
                </a:solidFill>
              </a:rPr>
              <a:t>Aceite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mantequilla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mayonesa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etc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4933890"/>
            <a:ext cx="6096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0070C0"/>
                </a:solidFill>
              </a:rPr>
              <a:t>Galletas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helado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tortas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caramelos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etc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5486400"/>
            <a:ext cx="6096000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70C0"/>
                </a:solidFill>
              </a:rPr>
              <a:t>Agua, jugo,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refresco</a:t>
            </a:r>
            <a:r>
              <a:rPr lang="en-US" sz="2000" b="1" i="1" dirty="0" smtClean="0">
                <a:solidFill>
                  <a:srgbClr val="0070C0"/>
                </a:solidFill>
              </a:rPr>
              <a:t>, café,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té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etc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3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563"/>
            <a:ext cx="8686800" cy="5804037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rgbClr val="FF0066"/>
              </a:buClr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 y </a:t>
            </a:r>
            <a:r>
              <a:rPr lang="en-US" sz="2800" dirty="0" err="1" smtClean="0">
                <a:solidFill>
                  <a:schemeClr val="bg1"/>
                </a:solidFill>
              </a:rPr>
              <a:t>escoje</a:t>
            </a:r>
            <a:r>
              <a:rPr lang="en-US" sz="2800" dirty="0" smtClean="0">
                <a:solidFill>
                  <a:schemeClr val="bg1"/>
                </a:solidFill>
              </a:rPr>
              <a:t> la </a:t>
            </a:r>
            <a:r>
              <a:rPr lang="en-US" sz="2800" dirty="0" err="1" smtClean="0">
                <a:solidFill>
                  <a:schemeClr val="bg1"/>
                </a:solidFill>
              </a:rPr>
              <a:t>respuesta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correcta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Por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tienes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recibir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notas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buenas</a:t>
            </a:r>
            <a:r>
              <a:rPr lang="en-US" sz="2800" dirty="0" smtClean="0">
                <a:solidFill>
                  <a:schemeClr val="bg1"/>
                </a:solidFill>
              </a:rPr>
              <a:t>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 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¿Vas a </a:t>
            </a:r>
            <a:r>
              <a:rPr lang="en-US" sz="2800" dirty="0" err="1" smtClean="0">
                <a:solidFill>
                  <a:schemeClr val="bg1"/>
                </a:solidFill>
              </a:rPr>
              <a:t>ir</a:t>
            </a:r>
            <a:r>
              <a:rPr lang="en-US" sz="2800" dirty="0" smtClean="0">
                <a:solidFill>
                  <a:schemeClr val="bg1"/>
                </a:solidFill>
              </a:rPr>
              <a:t> a la fiesta?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Acabas</a:t>
            </a:r>
            <a:r>
              <a:rPr lang="en-US" sz="2800" dirty="0" smtClean="0">
                <a:solidFill>
                  <a:schemeClr val="bg1"/>
                </a:solidFill>
              </a:rPr>
              <a:t> de comer?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comer </a:t>
            </a:r>
            <a:r>
              <a:rPr lang="en-US" sz="2600" dirty="0" err="1" smtClean="0">
                <a:solidFill>
                  <a:schemeClr val="bg1"/>
                </a:solidFill>
              </a:rPr>
              <a:t>ahora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No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comer.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que comer </a:t>
            </a:r>
            <a:r>
              <a:rPr lang="en-US" sz="2800" dirty="0" err="1" smtClean="0">
                <a:solidFill>
                  <a:schemeClr val="bg1"/>
                </a:solidFill>
              </a:rPr>
              <a:t>algo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hambre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</a:t>
            </a:r>
            <a:r>
              <a:rPr lang="en-US" sz="2600" dirty="0" err="1" smtClean="0">
                <a:solidFill>
                  <a:schemeClr val="bg1"/>
                </a:solidFill>
              </a:rPr>
              <a:t>Acaban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¿Van a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  <a:endParaRPr lang="en-US" sz="2600" dirty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924475"/>
          </a:xfrm>
        </p:spPr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2064326"/>
            <a:ext cx="4419600" cy="37407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3581400"/>
            <a:ext cx="4419600" cy="381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" y="4419600"/>
            <a:ext cx="4419600" cy="381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400" y="5943600"/>
            <a:ext cx="4419600" cy="3810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4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125113" cy="924475"/>
          </a:xfrm>
        </p:spPr>
        <p:txBody>
          <a:bodyPr/>
          <a:lstStyle/>
          <a:p>
            <a:r>
              <a:rPr lang="en-US" b="1" dirty="0" err="1" smtClean="0">
                <a:solidFill>
                  <a:srgbClr val="FF33CC"/>
                </a:solidFill>
              </a:rPr>
              <a:t>Repaso</a:t>
            </a:r>
            <a:r>
              <a:rPr lang="en-US" b="1" dirty="0" smtClean="0">
                <a:solidFill>
                  <a:srgbClr val="FF33CC"/>
                </a:solidFill>
              </a:rPr>
              <a:t> del </a:t>
            </a:r>
            <a:r>
              <a:rPr lang="en-US" b="1" dirty="0" err="1" smtClean="0">
                <a:solidFill>
                  <a:srgbClr val="FF33CC"/>
                </a:solidFill>
              </a:rPr>
              <a:t>Proposito</a:t>
            </a:r>
            <a:r>
              <a:rPr lang="en-US" b="1" dirty="0" smtClean="0">
                <a:solidFill>
                  <a:srgbClr val="FF33CC"/>
                </a:solidFill>
              </a:rPr>
              <a:t> 38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051437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Copia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tabla</a:t>
            </a:r>
            <a:r>
              <a:rPr lang="en-US" sz="2400" b="1" dirty="0" smtClean="0"/>
              <a:t> e </a:t>
            </a:r>
            <a:r>
              <a:rPr lang="en-US" sz="2400" b="1" dirty="0" err="1" smtClean="0"/>
              <a:t>indica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habla</a:t>
            </a:r>
            <a:r>
              <a:rPr lang="en-US" sz="2400" b="1" dirty="0" smtClean="0"/>
              <a:t> el MESERO o el CLIENTE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225346"/>
              </p:ext>
            </p:extLst>
          </p:nvPr>
        </p:nvGraphicFramePr>
        <p:xfrm>
          <a:off x="228600" y="1524000"/>
          <a:ext cx="8686800" cy="51206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5105400"/>
                <a:gridCol w="1828800"/>
                <a:gridCol w="17526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Mesero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Cliente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CC0099"/>
                        </a:buClr>
                        <a:buFont typeface="+mj-lt"/>
                        <a:buAutoNum type="arabicPeriod"/>
                      </a:pPr>
                      <a:r>
                        <a:rPr lang="en-US" sz="2400" dirty="0" smtClean="0"/>
                        <a:t>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rgbClr val="CC0099"/>
                        </a:buClr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2.</a:t>
                      </a:r>
                      <a:r>
                        <a:rPr lang="en-US" sz="2400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2400" dirty="0" err="1" smtClean="0"/>
                        <a:t>Tengo</a:t>
                      </a:r>
                      <a:r>
                        <a:rPr lang="en-US" sz="2400" baseline="0" dirty="0" smtClean="0"/>
                        <a:t> sed. </a:t>
                      </a:r>
                      <a:r>
                        <a:rPr lang="en-US" sz="2400" baseline="0" dirty="0" err="1" smtClean="0"/>
                        <a:t>Voy</a:t>
                      </a:r>
                      <a:r>
                        <a:rPr lang="en-US" sz="2400" baseline="0" dirty="0" smtClean="0"/>
                        <a:t> a </a:t>
                      </a:r>
                      <a:r>
                        <a:rPr lang="en-US" sz="2400" baseline="0" dirty="0" err="1" smtClean="0"/>
                        <a:t>tomar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cola.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3. </a:t>
                      </a:r>
                      <a:r>
                        <a:rPr lang="en-US" sz="2400" dirty="0" smtClean="0"/>
                        <a:t>¿Desean </a:t>
                      </a:r>
                      <a:r>
                        <a:rPr lang="en-US" sz="2400" dirty="0" err="1" smtClean="0"/>
                        <a:t>ustedes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ver</a:t>
                      </a:r>
                      <a:r>
                        <a:rPr lang="en-US" sz="2400" dirty="0" smtClean="0"/>
                        <a:t> 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4. </a:t>
                      </a:r>
                      <a:r>
                        <a:rPr lang="en-US" sz="2400" dirty="0" smtClean="0"/>
                        <a:t>Para mi,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hamburguesa</a:t>
                      </a:r>
                      <a:r>
                        <a:rPr lang="en-US" sz="2400" baseline="0" dirty="0" smtClean="0"/>
                        <a:t> con papas </a:t>
                      </a:r>
                      <a:r>
                        <a:rPr lang="en-US" sz="2400" baseline="0" dirty="0" err="1" smtClean="0"/>
                        <a:t>fritas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5. </a:t>
                      </a:r>
                      <a:r>
                        <a:rPr lang="en-US" sz="2400" dirty="0" err="1" smtClean="0"/>
                        <a:t>Voy</a:t>
                      </a:r>
                      <a:r>
                        <a:rPr lang="en-US" sz="2400" dirty="0" smtClean="0"/>
                        <a:t> a </a:t>
                      </a:r>
                      <a:r>
                        <a:rPr lang="en-US" sz="2400" dirty="0" err="1" smtClean="0"/>
                        <a:t>tomar</a:t>
                      </a:r>
                      <a:r>
                        <a:rPr lang="en-US" sz="2400" dirty="0" smtClean="0"/>
                        <a:t> la </a:t>
                      </a:r>
                      <a:r>
                        <a:rPr lang="en-US" sz="2400" dirty="0" err="1" smtClean="0"/>
                        <a:t>orden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6. </a:t>
                      </a:r>
                      <a:r>
                        <a:rPr lang="en-US" sz="2400" dirty="0" smtClean="0"/>
                        <a:t>Con la </a:t>
                      </a:r>
                      <a:r>
                        <a:rPr lang="en-US" sz="2400" dirty="0" err="1" smtClean="0"/>
                        <a:t>hamburguesa</a:t>
                      </a:r>
                      <a:r>
                        <a:rPr lang="en-US" sz="2400" dirty="0" smtClean="0"/>
                        <a:t>, ¿</a:t>
                      </a:r>
                      <a:r>
                        <a:rPr lang="en-US" sz="2400" dirty="0" err="1" smtClean="0"/>
                        <a:t>desea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usted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ensalada</a:t>
                      </a:r>
                      <a:r>
                        <a:rPr lang="en-US" sz="2400" baseline="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7. </a:t>
                      </a:r>
                      <a:r>
                        <a:rPr lang="en-US" sz="2400" dirty="0" smtClean="0"/>
                        <a:t>La </a:t>
                      </a:r>
                      <a:r>
                        <a:rPr lang="en-US" sz="2400" dirty="0" err="1" smtClean="0"/>
                        <a:t>cuenta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favor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4102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390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62800" y="1981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X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2800" y="25863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X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10200" y="34245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X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2800" y="42627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X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10200" y="48723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X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10200" y="5558135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X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62800" y="6172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X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66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804037"/>
          </a:xfrm>
          <a:solidFill>
            <a:schemeClr val="tx1"/>
          </a:solidFill>
        </p:spPr>
        <p:txBody>
          <a:bodyPr>
            <a:normAutofit/>
          </a:bodyPr>
          <a:lstStyle/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; ¿es PARA COMER o PARA BEBER?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Albóndigas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Un </a:t>
            </a:r>
            <a:r>
              <a:rPr lang="en-US" sz="2800" dirty="0" err="1" smtClean="0">
                <a:solidFill>
                  <a:schemeClr val="bg1"/>
                </a:solidFill>
              </a:rPr>
              <a:t>batido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Empanadas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Un jugo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Tostones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Camarones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Gaseosas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café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153400" cy="924475"/>
          </a:xfrm>
        </p:spPr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Repaso</a:t>
            </a:r>
            <a:r>
              <a:rPr lang="en-US" sz="4400" b="1" dirty="0" smtClean="0">
                <a:solidFill>
                  <a:srgbClr val="FF33CC"/>
                </a:solidFill>
              </a:rPr>
              <a:t> del </a:t>
            </a:r>
            <a:r>
              <a:rPr lang="en-US" sz="4400" b="1" dirty="0" err="1" smtClean="0">
                <a:solidFill>
                  <a:srgbClr val="FF33CC"/>
                </a:solidFill>
              </a:rPr>
              <a:t>proposito</a:t>
            </a:r>
            <a:r>
              <a:rPr lang="en-US" sz="4400" b="1" dirty="0" smtClean="0">
                <a:solidFill>
                  <a:srgbClr val="FF33CC"/>
                </a:solidFill>
              </a:rPr>
              <a:t> 38</a:t>
            </a:r>
            <a:endParaRPr lang="en-US" sz="4400" b="1" dirty="0">
              <a:solidFill>
                <a:srgbClr val="FF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16764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Para comer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22860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Para </a:t>
            </a:r>
            <a:r>
              <a:rPr lang="en-US" sz="2800" b="1" dirty="0" err="1" smtClean="0">
                <a:solidFill>
                  <a:srgbClr val="0070C0"/>
                </a:solidFill>
              </a:rPr>
              <a:t>beber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290578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Para comer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351538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Para </a:t>
            </a:r>
            <a:r>
              <a:rPr lang="en-US" sz="2800" b="1" dirty="0" err="1" smtClean="0">
                <a:solidFill>
                  <a:srgbClr val="0070C0"/>
                </a:solidFill>
              </a:rPr>
              <a:t>beber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4600" y="40386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Para comer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465838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Para comer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526798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Para </a:t>
            </a:r>
            <a:r>
              <a:rPr lang="en-US" sz="2800" b="1" dirty="0" err="1" smtClean="0">
                <a:solidFill>
                  <a:srgbClr val="0070C0"/>
                </a:solidFill>
              </a:rPr>
              <a:t>beber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587758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Para comer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2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-152400"/>
            <a:ext cx="7125113" cy="924475"/>
          </a:xfrm>
        </p:spPr>
        <p:txBody>
          <a:bodyPr/>
          <a:lstStyle/>
          <a:p>
            <a:r>
              <a:rPr lang="en-US" b="1" dirty="0" err="1" smtClean="0">
                <a:solidFill>
                  <a:srgbClr val="FF33CC"/>
                </a:solidFill>
              </a:rPr>
              <a:t>Comprension</a:t>
            </a:r>
            <a:r>
              <a:rPr lang="en-US" b="1" dirty="0" smtClean="0">
                <a:solidFill>
                  <a:srgbClr val="FF33CC"/>
                </a:solidFill>
              </a:rPr>
              <a:t> </a:t>
            </a:r>
            <a:r>
              <a:rPr lang="en-US" b="1" dirty="0" err="1" smtClean="0">
                <a:solidFill>
                  <a:srgbClr val="FF33CC"/>
                </a:solidFill>
              </a:rPr>
              <a:t>Auditiva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7125112" cy="1676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WORKBOOOK</a:t>
            </a:r>
          </a:p>
          <a:p>
            <a:pPr lvl="1"/>
            <a:r>
              <a:rPr lang="en-US" sz="2600" dirty="0" err="1" smtClean="0"/>
              <a:t>Escucha</a:t>
            </a:r>
            <a:r>
              <a:rPr lang="en-US" sz="2600" dirty="0" smtClean="0"/>
              <a:t> y </a:t>
            </a:r>
            <a:r>
              <a:rPr lang="en-US" sz="2600" dirty="0" err="1" smtClean="0"/>
              <a:t>completa</a:t>
            </a:r>
            <a:r>
              <a:rPr lang="en-US" sz="2600" dirty="0" smtClean="0"/>
              <a:t> p. 4.23</a:t>
            </a:r>
          </a:p>
          <a:p>
            <a:pPr lvl="1"/>
            <a:endParaRPr lang="en-US" sz="2600" dirty="0"/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8600" y="1882676"/>
            <a:ext cx="3657600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66"/>
                </a:solidFill>
              </a:rPr>
              <a:t>Ej</a:t>
            </a:r>
            <a:r>
              <a:rPr lang="en-US" sz="2400" dirty="0" smtClean="0">
                <a:solidFill>
                  <a:srgbClr val="FF0066"/>
                </a:solidFill>
              </a:rPr>
              <a:t>. A.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1.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2.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3.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4.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5.</a:t>
            </a:r>
            <a:endParaRPr lang="en-US" sz="2400" dirty="0">
              <a:solidFill>
                <a:srgbClr val="FF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286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2667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More than 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048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429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More than 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3810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More than one person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1882676"/>
            <a:ext cx="3657600" cy="415498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66"/>
                </a:solidFill>
              </a:rPr>
              <a:t>Ej</a:t>
            </a:r>
            <a:r>
              <a:rPr lang="en-US" sz="2400" dirty="0" smtClean="0">
                <a:solidFill>
                  <a:srgbClr val="FF0066"/>
                </a:solidFill>
              </a:rPr>
              <a:t>. C.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1.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2.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3.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4.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5.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6.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7.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8.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9.</a:t>
            </a:r>
          </a:p>
          <a:p>
            <a:r>
              <a:rPr lang="en-US" sz="2400" dirty="0" smtClean="0">
                <a:solidFill>
                  <a:srgbClr val="FF0066"/>
                </a:solidFill>
              </a:rPr>
              <a:t>10.</a:t>
            </a:r>
            <a:endParaRPr lang="en-US" sz="2400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0" y="2286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</a:rPr>
              <a:t>y</a:t>
            </a:r>
            <a:r>
              <a:rPr lang="en-US" b="1" dirty="0" err="1" smtClean="0">
                <a:solidFill>
                  <a:srgbClr val="0070C0"/>
                </a:solidFill>
              </a:rPr>
              <a:t>o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2667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ella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3048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</a:rPr>
              <a:t>y</a:t>
            </a:r>
            <a:r>
              <a:rPr lang="en-US" b="1" dirty="0" err="1" smtClean="0">
                <a:solidFill>
                  <a:srgbClr val="0070C0"/>
                </a:solidFill>
              </a:rPr>
              <a:t>o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3352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nosotros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5400" y="3733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tú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0" y="4114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nosotros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5400" y="4495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ustedes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05400" y="4876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ella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05400" y="5257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ustedes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5400" y="5638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tú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" y="4288066"/>
            <a:ext cx="3657600" cy="256993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300" dirty="0" err="1" smtClean="0">
                <a:solidFill>
                  <a:srgbClr val="FF0066"/>
                </a:solidFill>
              </a:rPr>
              <a:t>Ej</a:t>
            </a:r>
            <a:r>
              <a:rPr lang="en-US" sz="2300" dirty="0" smtClean="0">
                <a:solidFill>
                  <a:srgbClr val="FF0066"/>
                </a:solidFill>
              </a:rPr>
              <a:t>. D.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1.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2.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3.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4.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5.</a:t>
            </a:r>
          </a:p>
          <a:p>
            <a:r>
              <a:rPr lang="en-US" sz="2300" dirty="0" smtClean="0">
                <a:solidFill>
                  <a:srgbClr val="FF0066"/>
                </a:solidFill>
              </a:rPr>
              <a:t>6.</a:t>
            </a:r>
            <a:endParaRPr lang="en-US" sz="2300" dirty="0">
              <a:solidFill>
                <a:srgbClr val="FF00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" y="47244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2000" y="50292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000" y="54102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2000" y="5715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62000" y="6096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2000" y="64770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2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33CC"/>
                </a:solidFill>
              </a:rPr>
              <a:t>Tarea</a:t>
            </a:r>
            <a:r>
              <a:rPr lang="en-US" b="1" dirty="0" smtClean="0">
                <a:solidFill>
                  <a:srgbClr val="FF33CC"/>
                </a:solidFill>
              </a:rPr>
              <a:t> # 39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07361"/>
            <a:ext cx="8229599" cy="4051437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 EXAMEN: </a:t>
            </a:r>
            <a:r>
              <a:rPr lang="en-US" sz="3200" u="sng" dirty="0" err="1" smtClean="0"/>
              <a:t>Capitulo</a:t>
            </a:r>
            <a:r>
              <a:rPr lang="en-US" sz="3200" u="sng" dirty="0" smtClean="0"/>
              <a:t> 4</a:t>
            </a:r>
            <a:r>
              <a:rPr lang="en-US" sz="3200" dirty="0" smtClean="0"/>
              <a:t> is on MONDAY!!</a:t>
            </a:r>
          </a:p>
          <a:p>
            <a:pPr lvl="1"/>
            <a:r>
              <a:rPr lang="en-US" sz="3000" dirty="0" smtClean="0"/>
              <a:t>Study:</a:t>
            </a:r>
          </a:p>
          <a:p>
            <a:pPr lvl="2"/>
            <a:r>
              <a:rPr lang="en-US" sz="2800" dirty="0" smtClean="0"/>
              <a:t>Food/ restaurant vocabulary</a:t>
            </a:r>
          </a:p>
          <a:p>
            <a:pPr lvl="2"/>
            <a:r>
              <a:rPr lang="en-US" sz="2800" dirty="0" smtClean="0"/>
              <a:t>-ER/-IR verbs</a:t>
            </a:r>
          </a:p>
          <a:p>
            <a:pPr lvl="2"/>
            <a:r>
              <a:rPr lang="en-US" sz="2800" dirty="0" smtClean="0"/>
              <a:t>Expressions with the infinitive</a:t>
            </a:r>
          </a:p>
          <a:p>
            <a:pPr lvl="2"/>
            <a:r>
              <a:rPr lang="en-US" sz="2800" dirty="0" smtClean="0"/>
              <a:t>Cultural readings:</a:t>
            </a:r>
          </a:p>
          <a:p>
            <a:pPr lvl="3"/>
            <a:r>
              <a:rPr lang="en-US" sz="2600" u="sng" dirty="0" smtClean="0"/>
              <a:t>La comida </a:t>
            </a:r>
            <a:r>
              <a:rPr lang="en-US" sz="2600" u="sng" dirty="0" err="1" smtClean="0"/>
              <a:t>en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otras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partes</a:t>
            </a:r>
            <a:r>
              <a:rPr lang="en-US" sz="2600" dirty="0" smtClean="0"/>
              <a:t>; Txt p. 146</a:t>
            </a:r>
            <a:endParaRPr lang="en-US" sz="2600" u="sng" dirty="0" smtClean="0"/>
          </a:p>
          <a:p>
            <a:pPr lvl="3"/>
            <a:r>
              <a:rPr lang="en-US" sz="2600" u="sng" dirty="0" smtClean="0"/>
              <a:t>Una </a:t>
            </a:r>
            <a:r>
              <a:rPr lang="en-US" sz="2600" u="sng" dirty="0" err="1" smtClean="0"/>
              <a:t>merienda</a:t>
            </a:r>
            <a:r>
              <a:rPr lang="en-US" sz="2600" u="sng" dirty="0" smtClean="0"/>
              <a:t>, ¿</a:t>
            </a:r>
            <a:r>
              <a:rPr lang="en-US" sz="2600" u="sng" dirty="0" err="1" smtClean="0"/>
              <a:t>dónde</a:t>
            </a:r>
            <a:r>
              <a:rPr lang="en-US" sz="2600" u="sng" dirty="0" smtClean="0"/>
              <a:t>?</a:t>
            </a:r>
            <a:r>
              <a:rPr lang="en-US" sz="2600" dirty="0"/>
              <a:t>;</a:t>
            </a:r>
            <a:r>
              <a:rPr lang="en-US" sz="2600" dirty="0" smtClean="0"/>
              <a:t> Txt p. 148</a:t>
            </a:r>
            <a:endParaRPr lang="en-US" sz="2600" u="sng" dirty="0"/>
          </a:p>
        </p:txBody>
      </p:sp>
    </p:spTree>
    <p:extLst>
      <p:ext uri="{BB962C8B-B14F-4D97-AF65-F5344CB8AC3E}">
        <p14:creationId xmlns:p14="http://schemas.microsoft.com/office/powerpoint/2010/main" val="21949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924475"/>
          </a:xfrm>
        </p:spPr>
        <p:txBody>
          <a:bodyPr/>
          <a:lstStyle/>
          <a:p>
            <a:pPr algn="ctr"/>
            <a:r>
              <a:rPr lang="en-US" b="1" dirty="0" smtClean="0"/>
              <a:t>Teacher oral parts,</a:t>
            </a:r>
            <a:br>
              <a:rPr lang="en-US" b="1" dirty="0" smtClean="0"/>
            </a:br>
            <a:r>
              <a:rPr lang="en-US" b="1" dirty="0" smtClean="0"/>
              <a:t> WORKBOOK p. 4.23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92163"/>
            <a:ext cx="8915400" cy="4051437"/>
          </a:xfrm>
        </p:spPr>
        <p:txBody>
          <a:bodyPr>
            <a:noAutofit/>
          </a:bodyPr>
          <a:lstStyle/>
          <a:p>
            <a:r>
              <a:rPr lang="es-ES_tradnl" sz="2800" u="sng" dirty="0" smtClean="0"/>
              <a:t>Ej. A</a:t>
            </a:r>
            <a:r>
              <a:rPr lang="es-ES_tradnl" sz="28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José lee el periódico.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Comen en el comedor.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Recibe un correo </a:t>
            </a:r>
            <a:r>
              <a:rPr lang="es-ES_tradnl" sz="2800" dirty="0" err="1" smtClean="0"/>
              <a:t>electronico</a:t>
            </a:r>
            <a:r>
              <a:rPr lang="es-ES_tradnl" sz="28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Abren el </a:t>
            </a:r>
            <a:r>
              <a:rPr lang="es-ES_tradnl" sz="2800" dirty="0" err="1" smtClean="0"/>
              <a:t>menu</a:t>
            </a:r>
            <a:r>
              <a:rPr lang="es-ES_tradnl" sz="28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Viven en una casa privada.</a:t>
            </a:r>
          </a:p>
          <a:p>
            <a:r>
              <a:rPr lang="es-ES_tradnl" sz="2800" u="sng" dirty="0" smtClean="0"/>
              <a:t>Ej. C</a:t>
            </a:r>
            <a:endParaRPr lang="es-ES_tradnl" sz="2800" dirty="0" smtClean="0"/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Vivo aquí.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Escribe mucho.</a:t>
            </a:r>
          </a:p>
          <a:p>
            <a:pPr>
              <a:buFont typeface="+mj-lt"/>
              <a:buAutoNum type="arabicPeriod"/>
            </a:pPr>
            <a:r>
              <a:rPr lang="es-ES_tradnl" sz="2800" dirty="0" smtClean="0"/>
              <a:t>No veo nada.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31445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686800" cy="7086600"/>
          </a:xfrm>
        </p:spPr>
        <p:txBody>
          <a:bodyPr>
            <a:normAutofit/>
          </a:bodyPr>
          <a:lstStyle/>
          <a:p>
            <a:r>
              <a:rPr lang="es-ES_tradnl" sz="2400" u="sng" dirty="0" smtClean="0"/>
              <a:t>Ej. C cont.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Vendemos fruta.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Lees mucho.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 Recibimos dinero.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Aprenden mucho.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No comprende.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¿Comprenden?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s-ES_tradnl" sz="2400" dirty="0" smtClean="0"/>
              <a:t>Vives en Nueva York.</a:t>
            </a:r>
          </a:p>
          <a:p>
            <a:r>
              <a:rPr lang="es-ES_tradnl" sz="2400" u="sng" dirty="0" smtClean="0"/>
              <a:t>Ej. D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400" dirty="0" smtClean="0"/>
              <a:t>¿Qué comes cuando tienes hambre?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Comes una ensalada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Como una ensalada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¿Qué comes?</a:t>
            </a:r>
          </a:p>
        </p:txBody>
      </p:sp>
    </p:spTree>
    <p:extLst>
      <p:ext uri="{BB962C8B-B14F-4D97-AF65-F5344CB8AC3E}">
        <p14:creationId xmlns:p14="http://schemas.microsoft.com/office/powerpoint/2010/main" val="21227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8600"/>
            <a:ext cx="8534400" cy="67056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s-ES_tradnl" sz="2400" dirty="0" smtClean="0"/>
              <a:t>¿Qué leen?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Leen el menú.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Leemos el menú.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Lee el menú.  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s-ES_tradnl" sz="2400" dirty="0" smtClean="0"/>
              <a:t>¿Dónde viven ustedes?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Ustedes viven en Estados Unidos.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Vivimos en Estados Unidos.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Vive en Estados Unidos. 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s-ES_tradnl" sz="2400" dirty="0" smtClean="0"/>
              <a:t>¿Asistes a la universidad?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No. Asisto a una escuela secundaria.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No. Asistimos a una escuela secundaria.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No. Asistes a una escuela secundaria.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s-ES_tradnl" sz="2400" dirty="0" smtClean="0"/>
              <a:t>¿Cómo comprenden ustedes el menú en español?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Ustedes aprenden español en la escuela.</a:t>
            </a:r>
            <a:endParaRPr lang="es-ES_tradnl" sz="1800" dirty="0"/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Ellos aprenden español en la escuela.</a:t>
            </a:r>
            <a:endParaRPr lang="es-ES_tradnl" sz="1800" dirty="0"/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Nosotros aprendemos español en la escuela.  </a:t>
            </a:r>
            <a:endParaRPr lang="es-ES_tradnl" sz="1800" dirty="0"/>
          </a:p>
          <a:p>
            <a:pPr marL="0" indent="0">
              <a:buNone/>
            </a:pPr>
            <a:endParaRPr lang="es-ES_tradnl" sz="24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86400" y="-533400"/>
            <a:ext cx="3733800" cy="480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dirty="0" smtClean="0"/>
              <a:t>6.  ¿Qué </a:t>
            </a:r>
            <a:r>
              <a:rPr lang="es-ES_tradnl" sz="2400" smtClean="0"/>
              <a:t>ve José?</a:t>
            </a:r>
            <a:endParaRPr lang="es-ES_tradnl" sz="2400" dirty="0" smtClean="0"/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Veo una mesa libre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Vemos una mesa libre.</a:t>
            </a:r>
          </a:p>
          <a:p>
            <a:pPr marL="857250" lvl="1" indent="-457200">
              <a:buFont typeface="+mj-lt"/>
              <a:buAutoNum type="alphaLcPeriod"/>
            </a:pPr>
            <a:r>
              <a:rPr lang="es-ES_tradnl" sz="1800" dirty="0" smtClean="0"/>
              <a:t>Ve una mesa libre.</a:t>
            </a:r>
          </a:p>
          <a:p>
            <a:pPr marL="857250" lvl="1" indent="-457200">
              <a:buFont typeface="+mj-lt"/>
              <a:buAutoNum type="alphaLcPeriod"/>
            </a:pPr>
            <a:endParaRPr lang="es-ES_tradnl" sz="1800" dirty="0"/>
          </a:p>
          <a:p>
            <a:pPr marL="857250" lvl="1" indent="-457200">
              <a:buFont typeface="+mj-lt"/>
              <a:buAutoNum type="alphaLcPeriod"/>
            </a:pPr>
            <a:endParaRPr lang="es-ES_tradnl" sz="1800" dirty="0" smtClean="0"/>
          </a:p>
          <a:p>
            <a:pPr marL="857250" lvl="1" indent="-457200">
              <a:buFont typeface="+mj-lt"/>
              <a:buAutoNum type="alphaLcPeriod"/>
            </a:pPr>
            <a:endParaRPr lang="es-ES_tradnl" sz="1800" dirty="0" smtClean="0"/>
          </a:p>
          <a:p>
            <a:pPr marL="0" indent="0">
              <a:buNone/>
            </a:pPr>
            <a:endParaRPr lang="es-ES_tradnl" sz="2400" dirty="0" smtClean="0"/>
          </a:p>
        </p:txBody>
      </p:sp>
    </p:spTree>
    <p:extLst>
      <p:ext uri="{BB962C8B-B14F-4D97-AF65-F5344CB8AC3E}">
        <p14:creationId xmlns:p14="http://schemas.microsoft.com/office/powerpoint/2010/main" val="38236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94725"/>
            <a:ext cx="8991600" cy="924475"/>
          </a:xfrm>
        </p:spPr>
        <p:txBody>
          <a:bodyPr/>
          <a:lstStyle/>
          <a:p>
            <a:r>
              <a:rPr lang="en-US" sz="4000" b="1" dirty="0" err="1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Repaso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n-US" sz="4000" b="1" dirty="0" err="1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Proposito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37</a:t>
            </a:r>
            <a:endParaRPr lang="en-US" sz="40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7898582"/>
              </p:ext>
            </p:extLst>
          </p:nvPr>
        </p:nvGraphicFramePr>
        <p:xfrm>
          <a:off x="228600" y="1524000"/>
          <a:ext cx="8763000" cy="476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228850"/>
                <a:gridCol w="2286000"/>
                <a:gridCol w="2133600"/>
              </a:tblGrid>
              <a:tr h="749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Aprender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learn)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Consumir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consume)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Cocinar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cook)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60"/>
          <p:cNvSpPr txBox="1">
            <a:spLocks noChangeArrowheads="1"/>
          </p:cNvSpPr>
          <p:nvPr/>
        </p:nvSpPr>
        <p:spPr bwMode="auto">
          <a:xfrm>
            <a:off x="2590800" y="2286000"/>
            <a:ext cx="16081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aprendo</a:t>
            </a:r>
          </a:p>
        </p:txBody>
      </p:sp>
      <p:sp>
        <p:nvSpPr>
          <p:cNvPr id="6" name="Text Box 60"/>
          <p:cNvSpPr txBox="1">
            <a:spLocks noChangeArrowheads="1"/>
          </p:cNvSpPr>
          <p:nvPr/>
        </p:nvSpPr>
        <p:spPr bwMode="auto">
          <a:xfrm>
            <a:off x="2558937" y="3048000"/>
            <a:ext cx="17844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aprendes</a:t>
            </a:r>
          </a:p>
        </p:txBody>
      </p:sp>
      <p:sp>
        <p:nvSpPr>
          <p:cNvPr id="7" name="Text Box 60"/>
          <p:cNvSpPr txBox="1">
            <a:spLocks noChangeArrowheads="1"/>
          </p:cNvSpPr>
          <p:nvPr/>
        </p:nvSpPr>
        <p:spPr bwMode="auto">
          <a:xfrm>
            <a:off x="2590800" y="3810000"/>
            <a:ext cx="16017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aprende</a:t>
            </a:r>
          </a:p>
        </p:txBody>
      </p:sp>
      <p:sp>
        <p:nvSpPr>
          <p:cNvPr id="8" name="Text Box 60"/>
          <p:cNvSpPr txBox="1">
            <a:spLocks noChangeArrowheads="1"/>
          </p:cNvSpPr>
          <p:nvPr/>
        </p:nvSpPr>
        <p:spPr bwMode="auto">
          <a:xfrm>
            <a:off x="2286000" y="4572000"/>
            <a:ext cx="23214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aprendemos</a:t>
            </a:r>
          </a:p>
        </p:txBody>
      </p:sp>
      <p:sp>
        <p:nvSpPr>
          <p:cNvPr id="9" name="Text Box 60"/>
          <p:cNvSpPr txBox="1">
            <a:spLocks noChangeArrowheads="1"/>
          </p:cNvSpPr>
          <p:nvPr/>
        </p:nvSpPr>
        <p:spPr bwMode="auto">
          <a:xfrm>
            <a:off x="2598268" y="5405735"/>
            <a:ext cx="18213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aprenden</a:t>
            </a:r>
          </a:p>
        </p:txBody>
      </p:sp>
      <p:sp>
        <p:nvSpPr>
          <p:cNvPr id="10" name="Text Box 60"/>
          <p:cNvSpPr txBox="1">
            <a:spLocks noChangeArrowheads="1"/>
          </p:cNvSpPr>
          <p:nvPr/>
        </p:nvSpPr>
        <p:spPr bwMode="auto">
          <a:xfrm>
            <a:off x="4876800" y="2286000"/>
            <a:ext cx="17363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consumo</a:t>
            </a:r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4800600" y="3048000"/>
            <a:ext cx="19127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consumes</a:t>
            </a:r>
          </a:p>
        </p:txBody>
      </p:sp>
      <p:sp>
        <p:nvSpPr>
          <p:cNvPr id="12" name="Text Box 60"/>
          <p:cNvSpPr txBox="1">
            <a:spLocks noChangeArrowheads="1"/>
          </p:cNvSpPr>
          <p:nvPr/>
        </p:nvSpPr>
        <p:spPr bwMode="auto">
          <a:xfrm>
            <a:off x="4876800" y="3805535"/>
            <a:ext cx="17299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</a:t>
            </a:r>
          </a:p>
        </p:txBody>
      </p:sp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4648200" y="4567535"/>
            <a:ext cx="23503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consumimos</a:t>
            </a:r>
          </a:p>
        </p:txBody>
      </p:sp>
      <p:sp>
        <p:nvSpPr>
          <p:cNvPr id="14" name="Text Box 60"/>
          <p:cNvSpPr txBox="1">
            <a:spLocks noChangeArrowheads="1"/>
          </p:cNvSpPr>
          <p:nvPr/>
        </p:nvSpPr>
        <p:spPr bwMode="auto">
          <a:xfrm>
            <a:off x="4756027" y="5405735"/>
            <a:ext cx="19495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consumen</a:t>
            </a:r>
          </a:p>
        </p:txBody>
      </p:sp>
      <p:sp>
        <p:nvSpPr>
          <p:cNvPr id="15" name="Text Box 60"/>
          <p:cNvSpPr txBox="1">
            <a:spLocks noChangeArrowheads="1"/>
          </p:cNvSpPr>
          <p:nvPr/>
        </p:nvSpPr>
        <p:spPr bwMode="auto">
          <a:xfrm>
            <a:off x="7238853" y="2281535"/>
            <a:ext cx="1295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cocino</a:t>
            </a:r>
          </a:p>
        </p:txBody>
      </p:sp>
      <p:sp>
        <p:nvSpPr>
          <p:cNvPr id="16" name="Text Box 60"/>
          <p:cNvSpPr txBox="1">
            <a:spLocks noChangeArrowheads="1"/>
          </p:cNvSpPr>
          <p:nvPr/>
        </p:nvSpPr>
        <p:spPr bwMode="auto">
          <a:xfrm>
            <a:off x="7162653" y="3043535"/>
            <a:ext cx="1471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cocinas</a:t>
            </a:r>
          </a:p>
        </p:txBody>
      </p:sp>
      <p:sp>
        <p:nvSpPr>
          <p:cNvPr id="17" name="Text Box 60"/>
          <p:cNvSpPr txBox="1">
            <a:spLocks noChangeArrowheads="1"/>
          </p:cNvSpPr>
          <p:nvPr/>
        </p:nvSpPr>
        <p:spPr bwMode="auto">
          <a:xfrm>
            <a:off x="7239000" y="3805535"/>
            <a:ext cx="12891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cocina</a:t>
            </a:r>
          </a:p>
        </p:txBody>
      </p:sp>
      <p:sp>
        <p:nvSpPr>
          <p:cNvPr id="18" name="Text Box 60"/>
          <p:cNvSpPr txBox="1">
            <a:spLocks noChangeArrowheads="1"/>
          </p:cNvSpPr>
          <p:nvPr/>
        </p:nvSpPr>
        <p:spPr bwMode="auto">
          <a:xfrm>
            <a:off x="6982717" y="4567535"/>
            <a:ext cx="20088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cocinamos</a:t>
            </a:r>
          </a:p>
        </p:txBody>
      </p:sp>
      <p:sp>
        <p:nvSpPr>
          <p:cNvPr id="19" name="Text Box 60"/>
          <p:cNvSpPr txBox="1">
            <a:spLocks noChangeArrowheads="1"/>
          </p:cNvSpPr>
          <p:nvPr/>
        </p:nvSpPr>
        <p:spPr bwMode="auto">
          <a:xfrm>
            <a:off x="7162800" y="5405735"/>
            <a:ext cx="15087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cocinan</a:t>
            </a:r>
          </a:p>
        </p:txBody>
      </p:sp>
    </p:spTree>
    <p:extLst>
      <p:ext uri="{BB962C8B-B14F-4D97-AF65-F5344CB8AC3E}">
        <p14:creationId xmlns:p14="http://schemas.microsoft.com/office/powerpoint/2010/main" val="290403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0" y="246674"/>
            <a:ext cx="13792200" cy="7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863025"/>
            <a:ext cx="3911600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PRACTICA</a:t>
            </a: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>
                <a:solidFill>
                  <a:srgbClr val="FF0000"/>
                </a:solidFill>
              </a:rPr>
              <a:t>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0" y="2667000"/>
            <a:ext cx="14478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False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43800" y="4038600"/>
            <a:ext cx="1447800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True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0" y="5257800"/>
            <a:ext cx="1447800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28584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- </a:t>
            </a:r>
            <a:r>
              <a:rPr lang="en-US" dirty="0" err="1" smtClean="0"/>
              <a:t>Profesor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-Si.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-La </a:t>
            </a:r>
            <a:r>
              <a:rPr lang="en-US" dirty="0" err="1" smtClean="0"/>
              <a:t>cuenta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favor.</a:t>
            </a:r>
          </a:p>
          <a:p>
            <a:pPr marL="514350" indent="-514350">
              <a:buAutoNum type="arabicPeriod" startAt="2"/>
            </a:pPr>
            <a:r>
              <a:rPr lang="en-US" dirty="0" smtClean="0">
                <a:solidFill>
                  <a:srgbClr val="0033CC"/>
                </a:solidFill>
              </a:rPr>
              <a:t>-</a:t>
            </a:r>
            <a:r>
              <a:rPr lang="en-US" dirty="0" smtClean="0"/>
              <a:t>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hambre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-Si. </a:t>
            </a:r>
            <a:r>
              <a:rPr lang="en-US" dirty="0" err="1" smtClean="0"/>
              <a:t>Creo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comer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algo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-¿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dirty="0" smtClean="0"/>
              <a:t>-Si, </a:t>
            </a:r>
            <a:r>
              <a:rPr lang="en-US" dirty="0" err="1" smtClean="0"/>
              <a:t>voy</a:t>
            </a:r>
            <a:r>
              <a:rPr lang="en-US" dirty="0" smtClean="0"/>
              <a:t> a comer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hamburguesa</a:t>
            </a:r>
            <a:r>
              <a:rPr lang="en-US" dirty="0" smtClean="0"/>
              <a:t> con </a:t>
            </a:r>
            <a:r>
              <a:rPr lang="en-US" dirty="0" err="1" smtClean="0"/>
              <a:t>lechuga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y </a:t>
            </a:r>
            <a:r>
              <a:rPr lang="en-US" dirty="0" err="1" smtClean="0"/>
              <a:t>tomate</a:t>
            </a:r>
            <a:r>
              <a:rPr lang="en-US" dirty="0" smtClean="0"/>
              <a:t> y papas </a:t>
            </a:r>
            <a:r>
              <a:rPr lang="en-US" dirty="0" err="1" smtClean="0"/>
              <a:t>fritas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89075"/>
            <a:ext cx="44196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4. </a:t>
            </a:r>
            <a:r>
              <a:rPr lang="en-US" dirty="0" smtClean="0"/>
              <a:t>-</a:t>
            </a:r>
            <a:r>
              <a:rPr lang="en-US" dirty="0" err="1" smtClean="0"/>
              <a:t>Mesero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- Si, </a:t>
            </a:r>
            <a:r>
              <a:rPr lang="en-US" dirty="0" err="1" smtClean="0"/>
              <a:t>señorita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-La </a:t>
            </a:r>
            <a:r>
              <a:rPr lang="en-US" dirty="0" err="1" smtClean="0"/>
              <a:t>cuenta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favor.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5. -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tomas</a:t>
            </a:r>
            <a:r>
              <a:rPr lang="en-US" dirty="0" smtClean="0"/>
              <a:t> el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err="1" smtClean="0"/>
              <a:t>almuerzo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   -De </a:t>
            </a:r>
            <a:r>
              <a:rPr lang="en-US" dirty="0" err="1" smtClean="0"/>
              <a:t>lunes</a:t>
            </a:r>
            <a:r>
              <a:rPr lang="en-US" dirty="0" smtClean="0"/>
              <a:t> a </a:t>
            </a:r>
            <a:r>
              <a:rPr lang="en-US" dirty="0" err="1" smtClean="0"/>
              <a:t>viernes</a:t>
            </a:r>
            <a:r>
              <a:rPr lang="en-US" dirty="0" smtClean="0"/>
              <a:t> en la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cafeteria de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latin typeface="+mn-lt"/>
              </a:rPr>
              <a:t>Write </a:t>
            </a:r>
            <a:r>
              <a:rPr lang="en-US" altLang="en-US" sz="3200" b="1" u="sng" dirty="0" smtClean="0">
                <a:solidFill>
                  <a:srgbClr val="00B050"/>
                </a:solidFill>
                <a:latin typeface="+mn-lt"/>
              </a:rPr>
              <a:t>SI</a:t>
            </a:r>
            <a:r>
              <a:rPr lang="en-US" altLang="en-US" sz="3200" dirty="0" smtClean="0">
                <a:latin typeface="+mn-lt"/>
              </a:rPr>
              <a:t> if the conversation makes sense or </a:t>
            </a:r>
            <a:r>
              <a:rPr lang="en-US" altLang="en-US" sz="3200" b="1" u="sng" dirty="0" smtClean="0">
                <a:solidFill>
                  <a:srgbClr val="FF0000"/>
                </a:solidFill>
                <a:latin typeface="+mn-lt"/>
              </a:rPr>
              <a:t>NO</a:t>
            </a:r>
            <a:r>
              <a:rPr lang="en-US" altLang="en-US" sz="3200" dirty="0" smtClean="0">
                <a:latin typeface="+mn-lt"/>
              </a:rPr>
              <a:t> if it doesn’t make sense</a:t>
            </a:r>
            <a:endParaRPr lang="en-US" altLang="en-US" sz="3200" dirty="0">
              <a:latin typeface="+mn-lt"/>
            </a:endParaRPr>
          </a:p>
        </p:txBody>
      </p:sp>
      <p:sp>
        <p:nvSpPr>
          <p:cNvPr id="12" name="Text Box 60"/>
          <p:cNvSpPr txBox="1">
            <a:spLocks noChangeArrowheads="1"/>
          </p:cNvSpPr>
          <p:nvPr/>
        </p:nvSpPr>
        <p:spPr bwMode="auto">
          <a:xfrm>
            <a:off x="2393950" y="1219200"/>
            <a:ext cx="79861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4000" b="1" dirty="0">
                <a:solidFill>
                  <a:srgbClr val="FF0000"/>
                </a:solidFill>
              </a:rPr>
              <a:t>No</a:t>
            </a:r>
          </a:p>
        </p:txBody>
      </p:sp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3392383" y="2721114"/>
            <a:ext cx="5533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4000" b="1" dirty="0">
                <a:solidFill>
                  <a:srgbClr val="00B050"/>
                </a:solidFill>
              </a:rPr>
              <a:t>Si</a:t>
            </a:r>
          </a:p>
        </p:txBody>
      </p:sp>
      <p:sp>
        <p:nvSpPr>
          <p:cNvPr id="14" name="Text Box 60"/>
          <p:cNvSpPr txBox="1">
            <a:spLocks noChangeArrowheads="1"/>
          </p:cNvSpPr>
          <p:nvPr/>
        </p:nvSpPr>
        <p:spPr bwMode="auto">
          <a:xfrm>
            <a:off x="2782783" y="4267200"/>
            <a:ext cx="79861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4000" b="1" dirty="0">
                <a:solidFill>
                  <a:srgbClr val="FF0000"/>
                </a:solidFill>
              </a:rPr>
              <a:t>No</a:t>
            </a:r>
          </a:p>
        </p:txBody>
      </p:sp>
      <p:sp>
        <p:nvSpPr>
          <p:cNvPr id="15" name="Text Box 60"/>
          <p:cNvSpPr txBox="1">
            <a:spLocks noChangeArrowheads="1"/>
          </p:cNvSpPr>
          <p:nvPr/>
        </p:nvSpPr>
        <p:spPr bwMode="auto">
          <a:xfrm>
            <a:off x="7202383" y="1578114"/>
            <a:ext cx="5533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4000" b="1" dirty="0">
                <a:solidFill>
                  <a:srgbClr val="00B050"/>
                </a:solidFill>
              </a:rPr>
              <a:t>Si</a:t>
            </a:r>
          </a:p>
        </p:txBody>
      </p:sp>
      <p:sp>
        <p:nvSpPr>
          <p:cNvPr id="16" name="Text Box 60"/>
          <p:cNvSpPr txBox="1">
            <a:spLocks noChangeArrowheads="1"/>
          </p:cNvSpPr>
          <p:nvPr/>
        </p:nvSpPr>
        <p:spPr bwMode="auto">
          <a:xfrm>
            <a:off x="7924800" y="3891171"/>
            <a:ext cx="63190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4000" b="1">
                <a:solidFill>
                  <a:srgbClr val="00B050"/>
                </a:solidFill>
              </a:rPr>
              <a:t>si </a:t>
            </a:r>
            <a:endParaRPr lang="es-ES_tradnl" altLang="en-US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17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648200" cy="430212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1.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comes?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Como un </a:t>
            </a:r>
            <a:r>
              <a:rPr lang="en-US" dirty="0" err="1" smtClean="0"/>
              <a:t>biftec</a:t>
            </a:r>
            <a:r>
              <a:rPr lang="en-US" dirty="0" smtClean="0"/>
              <a:t> con </a:t>
            </a:r>
            <a:r>
              <a:rPr lang="en-US" dirty="0" err="1" smtClean="0"/>
              <a:t>arroz</a:t>
            </a:r>
            <a:r>
              <a:rPr lang="en-US" dirty="0" smtClean="0"/>
              <a:t> y frijoles.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hamburguesa</a:t>
            </a:r>
            <a:r>
              <a:rPr lang="en-US" dirty="0" smtClean="0"/>
              <a:t>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pescado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33CC"/>
                </a:solidFill>
              </a:rPr>
              <a:t>2.  </a:t>
            </a:r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aprenden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Aprendemos</a:t>
            </a:r>
            <a:r>
              <a:rPr lang="en-US" dirty="0" smtClean="0"/>
              <a:t> mucho.</a:t>
            </a:r>
          </a:p>
          <a:p>
            <a:pPr marL="514350" indent="-514350">
              <a:buAutoNum type="alphaLcPeriod"/>
            </a:pPr>
            <a:r>
              <a:rPr lang="en-US" dirty="0" smtClean="0"/>
              <a:t>¿</a:t>
            </a:r>
            <a:r>
              <a:rPr lang="en-US" dirty="0" err="1" smtClean="0"/>
              <a:t>Quien</a:t>
            </a:r>
            <a:r>
              <a:rPr lang="en-US" dirty="0" smtClean="0"/>
              <a:t>? ¿</a:t>
            </a:r>
            <a:r>
              <a:rPr lang="en-US" dirty="0" err="1" smtClean="0"/>
              <a:t>Yo</a:t>
            </a:r>
            <a:r>
              <a:rPr lang="en-US" dirty="0" smtClean="0"/>
              <a:t>? </a:t>
            </a:r>
            <a:r>
              <a:rPr lang="en-US" dirty="0" err="1" smtClean="0"/>
              <a:t>Aprendo</a:t>
            </a:r>
            <a:r>
              <a:rPr lang="en-US" dirty="0" smtClean="0"/>
              <a:t> mucho.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19200"/>
            <a:ext cx="4495800" cy="4302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3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¿Lee mucho Anita?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leen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Si, lees mucho.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4</a:t>
            </a:r>
            <a:r>
              <a:rPr lang="en-US" dirty="0" smtClean="0">
                <a:solidFill>
                  <a:srgbClr val="0033CC"/>
                </a:solidFill>
              </a:rPr>
              <a:t>. </a:t>
            </a:r>
            <a:r>
              <a:rPr lang="en-US" dirty="0" smtClean="0"/>
              <a:t>¿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vivien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?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smtClean="0"/>
              <a:t>Dolores vive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.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Vivimos</a:t>
            </a:r>
            <a:r>
              <a:rPr lang="en-US" dirty="0" smtClean="0"/>
              <a:t> en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6200" y="1676400"/>
            <a:ext cx="4800600" cy="990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1564" y="5243945"/>
            <a:ext cx="4267200" cy="533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856018" y="1676400"/>
            <a:ext cx="3830782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724400" y="5718463"/>
            <a:ext cx="4267200" cy="91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en-US" sz="3200" dirty="0" smtClean="0">
                <a:latin typeface="+mn-lt"/>
              </a:rPr>
              <a:t>Copy and choose the correct response.</a:t>
            </a:r>
            <a:endParaRPr lang="en-US" alt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236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6" t="28009" r="39329" b="44441"/>
          <a:stretch/>
        </p:blipFill>
        <p:spPr bwMode="auto">
          <a:xfrm>
            <a:off x="914400" y="533400"/>
            <a:ext cx="7870614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457200" y="609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2133600"/>
            <a:ext cx="7543800" cy="5334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95400" y="3581400"/>
            <a:ext cx="7543800" cy="990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95400" y="4572000"/>
            <a:ext cx="7543800" cy="990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94725"/>
            <a:ext cx="8991600" cy="924475"/>
          </a:xfrm>
        </p:spPr>
        <p:txBody>
          <a:bodyPr/>
          <a:lstStyle/>
          <a:p>
            <a:r>
              <a:rPr lang="en-US" sz="4000" b="1" dirty="0" err="1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Repaso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n-US" sz="4000" b="1" dirty="0" err="1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Proposito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38</a:t>
            </a:r>
            <a:endParaRPr lang="en-US" sz="40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4949382"/>
              </p:ext>
            </p:extLst>
          </p:nvPr>
        </p:nvGraphicFramePr>
        <p:xfrm>
          <a:off x="228600" y="1524000"/>
          <a:ext cx="8763000" cy="476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228850"/>
                <a:gridCol w="2286000"/>
                <a:gridCol w="2133600"/>
              </a:tblGrid>
              <a:tr h="749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depender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depend)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Añadir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add)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Prender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turn</a:t>
                      </a:r>
                      <a:r>
                        <a:rPr lang="en-US" sz="2400" b="0" i="1" baseline="0" dirty="0" smtClean="0">
                          <a:solidFill>
                            <a:schemeClr val="tx1"/>
                          </a:solidFill>
                        </a:rPr>
                        <a:t> on)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60"/>
          <p:cNvSpPr txBox="1">
            <a:spLocks noChangeArrowheads="1"/>
          </p:cNvSpPr>
          <p:nvPr/>
        </p:nvSpPr>
        <p:spPr bwMode="auto">
          <a:xfrm>
            <a:off x="2590800" y="2286000"/>
            <a:ext cx="16706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dependo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60"/>
          <p:cNvSpPr txBox="1">
            <a:spLocks noChangeArrowheads="1"/>
          </p:cNvSpPr>
          <p:nvPr/>
        </p:nvSpPr>
        <p:spPr bwMode="auto">
          <a:xfrm>
            <a:off x="2558937" y="3048000"/>
            <a:ext cx="18469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dependes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60"/>
          <p:cNvSpPr txBox="1">
            <a:spLocks noChangeArrowheads="1"/>
          </p:cNvSpPr>
          <p:nvPr/>
        </p:nvSpPr>
        <p:spPr bwMode="auto">
          <a:xfrm>
            <a:off x="2590800" y="3810000"/>
            <a:ext cx="16642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60"/>
          <p:cNvSpPr txBox="1">
            <a:spLocks noChangeArrowheads="1"/>
          </p:cNvSpPr>
          <p:nvPr/>
        </p:nvSpPr>
        <p:spPr bwMode="auto">
          <a:xfrm>
            <a:off x="2286000" y="4572000"/>
            <a:ext cx="23839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dependemos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60"/>
          <p:cNvSpPr txBox="1">
            <a:spLocks noChangeArrowheads="1"/>
          </p:cNvSpPr>
          <p:nvPr/>
        </p:nvSpPr>
        <p:spPr bwMode="auto">
          <a:xfrm>
            <a:off x="2598268" y="5405735"/>
            <a:ext cx="18838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Box 60"/>
          <p:cNvSpPr txBox="1">
            <a:spLocks noChangeArrowheads="1"/>
          </p:cNvSpPr>
          <p:nvPr/>
        </p:nvSpPr>
        <p:spPr bwMode="auto">
          <a:xfrm>
            <a:off x="4876800" y="2286000"/>
            <a:ext cx="12410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añado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4800600" y="3048000"/>
            <a:ext cx="14173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añades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60"/>
          <p:cNvSpPr txBox="1">
            <a:spLocks noChangeArrowheads="1"/>
          </p:cNvSpPr>
          <p:nvPr/>
        </p:nvSpPr>
        <p:spPr bwMode="auto">
          <a:xfrm>
            <a:off x="4876800" y="3805535"/>
            <a:ext cx="12346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añade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4648200" y="4567535"/>
            <a:ext cx="18549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añadimos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Box 60"/>
          <p:cNvSpPr txBox="1">
            <a:spLocks noChangeArrowheads="1"/>
          </p:cNvSpPr>
          <p:nvPr/>
        </p:nvSpPr>
        <p:spPr bwMode="auto">
          <a:xfrm>
            <a:off x="4756027" y="5405735"/>
            <a:ext cx="14542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añaden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Box 60"/>
          <p:cNvSpPr txBox="1">
            <a:spLocks noChangeArrowheads="1"/>
          </p:cNvSpPr>
          <p:nvPr/>
        </p:nvSpPr>
        <p:spPr bwMode="auto">
          <a:xfrm>
            <a:off x="7238853" y="2281535"/>
            <a:ext cx="14029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prendo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60"/>
          <p:cNvSpPr txBox="1">
            <a:spLocks noChangeArrowheads="1"/>
          </p:cNvSpPr>
          <p:nvPr/>
        </p:nvSpPr>
        <p:spPr bwMode="auto">
          <a:xfrm>
            <a:off x="7162653" y="3043535"/>
            <a:ext cx="15792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prendes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60"/>
          <p:cNvSpPr txBox="1">
            <a:spLocks noChangeArrowheads="1"/>
          </p:cNvSpPr>
          <p:nvPr/>
        </p:nvSpPr>
        <p:spPr bwMode="auto">
          <a:xfrm>
            <a:off x="7239000" y="3805535"/>
            <a:ext cx="13965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prende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 Box 60"/>
          <p:cNvSpPr txBox="1">
            <a:spLocks noChangeArrowheads="1"/>
          </p:cNvSpPr>
          <p:nvPr/>
        </p:nvSpPr>
        <p:spPr bwMode="auto">
          <a:xfrm>
            <a:off x="6982717" y="4567535"/>
            <a:ext cx="21162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prendemos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60"/>
          <p:cNvSpPr txBox="1">
            <a:spLocks noChangeArrowheads="1"/>
          </p:cNvSpPr>
          <p:nvPr/>
        </p:nvSpPr>
        <p:spPr bwMode="auto">
          <a:xfrm>
            <a:off x="7162800" y="5405735"/>
            <a:ext cx="16161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prenden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295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5622608"/>
              </p:ext>
            </p:extLst>
          </p:nvPr>
        </p:nvGraphicFramePr>
        <p:xfrm>
          <a:off x="228600" y="1524000"/>
          <a:ext cx="8763000" cy="476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2362200"/>
                <a:gridCol w="2286000"/>
                <a:gridCol w="2133600"/>
              </a:tblGrid>
              <a:tr h="749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Sacudir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shake</a:t>
                      </a:r>
                      <a:r>
                        <a:rPr lang="en-US" sz="2400" b="0" i="1" baseline="0" dirty="0" smtClean="0">
                          <a:solidFill>
                            <a:schemeClr val="tx1"/>
                          </a:solidFill>
                        </a:rPr>
                        <a:t> off</a:t>
                      </a:r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Imprimir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print)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tx1"/>
                          </a:solidFill>
                        </a:rPr>
                        <a:t>Proceder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(to </a:t>
                      </a:r>
                      <a:r>
                        <a:rPr lang="en-US" sz="2400" b="0" i="1" dirty="0" err="1" smtClean="0">
                          <a:solidFill>
                            <a:schemeClr val="tx1"/>
                          </a:solidFill>
                        </a:rPr>
                        <a:t>procede</a:t>
                      </a:r>
                      <a:r>
                        <a:rPr lang="en-US" sz="2400" b="0" i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Tú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Él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Ellos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Ellas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uds</a:t>
                      </a:r>
                      <a:r>
                        <a:rPr lang="en-US" sz="2800" dirty="0" smtClean="0"/>
                        <a:t>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60"/>
          <p:cNvSpPr txBox="1">
            <a:spLocks noChangeArrowheads="1"/>
          </p:cNvSpPr>
          <p:nvPr/>
        </p:nvSpPr>
        <p:spPr bwMode="auto">
          <a:xfrm>
            <a:off x="2590800" y="2286000"/>
            <a:ext cx="13997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sacudo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60"/>
          <p:cNvSpPr txBox="1">
            <a:spLocks noChangeArrowheads="1"/>
          </p:cNvSpPr>
          <p:nvPr/>
        </p:nvSpPr>
        <p:spPr bwMode="auto">
          <a:xfrm>
            <a:off x="2558937" y="3048000"/>
            <a:ext cx="15760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sacudes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60"/>
          <p:cNvSpPr txBox="1">
            <a:spLocks noChangeArrowheads="1"/>
          </p:cNvSpPr>
          <p:nvPr/>
        </p:nvSpPr>
        <p:spPr bwMode="auto">
          <a:xfrm>
            <a:off x="2590800" y="3810000"/>
            <a:ext cx="13933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sacude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60"/>
          <p:cNvSpPr txBox="1">
            <a:spLocks noChangeArrowheads="1"/>
          </p:cNvSpPr>
          <p:nvPr/>
        </p:nvSpPr>
        <p:spPr bwMode="auto">
          <a:xfrm>
            <a:off x="2286000" y="4572000"/>
            <a:ext cx="20136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sacudimos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60"/>
          <p:cNvSpPr txBox="1">
            <a:spLocks noChangeArrowheads="1"/>
          </p:cNvSpPr>
          <p:nvPr/>
        </p:nvSpPr>
        <p:spPr bwMode="auto">
          <a:xfrm>
            <a:off x="2598268" y="5405735"/>
            <a:ext cx="16129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sacuden</a:t>
            </a:r>
            <a:endParaRPr lang="es-ES_tradnl" altLang="en-US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Box 60"/>
          <p:cNvSpPr txBox="1">
            <a:spLocks noChangeArrowheads="1"/>
          </p:cNvSpPr>
          <p:nvPr/>
        </p:nvSpPr>
        <p:spPr bwMode="auto">
          <a:xfrm>
            <a:off x="4876800" y="2286000"/>
            <a:ext cx="16257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imprimo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4800600" y="3048000"/>
            <a:ext cx="18020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imprimes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60"/>
          <p:cNvSpPr txBox="1">
            <a:spLocks noChangeArrowheads="1"/>
          </p:cNvSpPr>
          <p:nvPr/>
        </p:nvSpPr>
        <p:spPr bwMode="auto">
          <a:xfrm>
            <a:off x="4876800" y="3805535"/>
            <a:ext cx="16193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imprime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60"/>
          <p:cNvSpPr txBox="1">
            <a:spLocks noChangeArrowheads="1"/>
          </p:cNvSpPr>
          <p:nvPr/>
        </p:nvSpPr>
        <p:spPr bwMode="auto">
          <a:xfrm>
            <a:off x="4648200" y="4567535"/>
            <a:ext cx="18085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imprimos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Box 60"/>
          <p:cNvSpPr txBox="1">
            <a:spLocks noChangeArrowheads="1"/>
          </p:cNvSpPr>
          <p:nvPr/>
        </p:nvSpPr>
        <p:spPr bwMode="auto">
          <a:xfrm>
            <a:off x="4756027" y="5405735"/>
            <a:ext cx="18389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imprimen</a:t>
            </a:r>
            <a:endParaRPr lang="es-ES_tradnl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Box 60"/>
          <p:cNvSpPr txBox="1">
            <a:spLocks noChangeArrowheads="1"/>
          </p:cNvSpPr>
          <p:nvPr/>
        </p:nvSpPr>
        <p:spPr bwMode="auto">
          <a:xfrm>
            <a:off x="7238853" y="2281535"/>
            <a:ext cx="15760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procedo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60"/>
          <p:cNvSpPr txBox="1">
            <a:spLocks noChangeArrowheads="1"/>
          </p:cNvSpPr>
          <p:nvPr/>
        </p:nvSpPr>
        <p:spPr bwMode="auto">
          <a:xfrm>
            <a:off x="7162653" y="3043535"/>
            <a:ext cx="17524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procedes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60"/>
          <p:cNvSpPr txBox="1">
            <a:spLocks noChangeArrowheads="1"/>
          </p:cNvSpPr>
          <p:nvPr/>
        </p:nvSpPr>
        <p:spPr bwMode="auto">
          <a:xfrm>
            <a:off x="7239000" y="3805535"/>
            <a:ext cx="15696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procede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 Box 60"/>
          <p:cNvSpPr txBox="1">
            <a:spLocks noChangeArrowheads="1"/>
          </p:cNvSpPr>
          <p:nvPr/>
        </p:nvSpPr>
        <p:spPr bwMode="auto">
          <a:xfrm>
            <a:off x="6781800" y="4567535"/>
            <a:ext cx="22894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procedemos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60"/>
          <p:cNvSpPr txBox="1">
            <a:spLocks noChangeArrowheads="1"/>
          </p:cNvSpPr>
          <p:nvPr/>
        </p:nvSpPr>
        <p:spPr bwMode="auto">
          <a:xfrm>
            <a:off x="7162800" y="5405735"/>
            <a:ext cx="17892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proceden</a:t>
            </a:r>
            <a:endParaRPr lang="es-ES_tradnl" alt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04800" y="294725"/>
            <a:ext cx="8991600" cy="924475"/>
          </a:xfrm>
        </p:spPr>
        <p:txBody>
          <a:bodyPr/>
          <a:lstStyle/>
          <a:p>
            <a:r>
              <a:rPr lang="en-US" sz="4000" b="1" dirty="0" err="1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Repaso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n-US" sz="4000" b="1" dirty="0" err="1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Proposito</a:t>
            </a:r>
            <a:r>
              <a:rPr lang="en-US" sz="40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38</a:t>
            </a:r>
            <a:endParaRPr lang="en-US" sz="40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233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841348"/>
            <a:ext cx="8744155" cy="586425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resonde</a:t>
            </a:r>
            <a:r>
              <a:rPr lang="en-US" sz="32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Qué</a:t>
            </a:r>
            <a:r>
              <a:rPr lang="en-US" sz="3200" dirty="0" smtClean="0"/>
              <a:t> es un </a:t>
            </a:r>
            <a:r>
              <a:rPr lang="en-US" sz="3200" dirty="0" err="1" smtClean="0"/>
              <a:t>mesón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Quiénes</a:t>
            </a:r>
            <a:r>
              <a:rPr lang="en-US" sz="3200" dirty="0" smtClean="0"/>
              <a:t> son </a:t>
            </a:r>
            <a:r>
              <a:rPr lang="en-US" sz="3200" dirty="0" err="1" smtClean="0"/>
              <a:t>los</a:t>
            </a:r>
            <a:r>
              <a:rPr lang="en-US" sz="3200" dirty="0" smtClean="0"/>
              <a:t> </a:t>
            </a:r>
            <a:r>
              <a:rPr lang="en-US" sz="3200" dirty="0" err="1" smtClean="0"/>
              <a:t>tunos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Adónde</a:t>
            </a:r>
            <a:r>
              <a:rPr lang="en-US" sz="3200" dirty="0" smtClean="0"/>
              <a:t> son </a:t>
            </a:r>
            <a:r>
              <a:rPr lang="en-US" sz="3200" dirty="0" err="1" smtClean="0"/>
              <a:t>populares</a:t>
            </a:r>
            <a:r>
              <a:rPr lang="en-US" sz="3200" dirty="0" smtClean="0"/>
              <a:t> </a:t>
            </a:r>
            <a:r>
              <a:rPr lang="en-US" sz="3200" dirty="0" err="1" smtClean="0"/>
              <a:t>los</a:t>
            </a:r>
            <a:r>
              <a:rPr lang="en-US" sz="3200" dirty="0" smtClean="0"/>
              <a:t> </a:t>
            </a:r>
            <a:r>
              <a:rPr lang="en-US" sz="3200" dirty="0" err="1" smtClean="0"/>
              <a:t>tunos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Tienen</a:t>
            </a:r>
            <a:r>
              <a:rPr lang="en-US" sz="3200" dirty="0" smtClean="0"/>
              <a:t> </a:t>
            </a:r>
            <a:r>
              <a:rPr lang="en-US" sz="3200" dirty="0" err="1" smtClean="0"/>
              <a:t>menús</a:t>
            </a:r>
            <a:r>
              <a:rPr lang="en-US" sz="3200" dirty="0" smtClean="0"/>
              <a:t> </a:t>
            </a:r>
            <a:r>
              <a:rPr lang="en-US" sz="3200" dirty="0" err="1" smtClean="0"/>
              <a:t>los</a:t>
            </a:r>
            <a:r>
              <a:rPr lang="en-US" sz="3200" dirty="0" smtClean="0"/>
              <a:t> </a:t>
            </a:r>
            <a:r>
              <a:rPr lang="en-US" sz="3200" dirty="0" err="1" smtClean="0"/>
              <a:t>mesones</a:t>
            </a:r>
            <a:r>
              <a:rPr lang="en-US" sz="32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Cuál</a:t>
            </a:r>
            <a:r>
              <a:rPr lang="en-US" sz="3200" dirty="0" smtClean="0"/>
              <a:t> es un </a:t>
            </a:r>
            <a:r>
              <a:rPr lang="en-US" sz="3200" dirty="0" err="1" smtClean="0"/>
              <a:t>desayuno</a:t>
            </a:r>
            <a:r>
              <a:rPr lang="en-US" sz="3200" dirty="0" smtClean="0"/>
              <a:t> </a:t>
            </a:r>
            <a:r>
              <a:rPr lang="en-US" sz="3200" dirty="0" err="1" smtClean="0"/>
              <a:t>tipico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Nicaragua?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¿</a:t>
            </a:r>
            <a:r>
              <a:rPr lang="en-US" sz="3200" dirty="0" err="1" smtClean="0"/>
              <a:t>Qué</a:t>
            </a:r>
            <a:r>
              <a:rPr lang="en-US" sz="3200" dirty="0" smtClean="0"/>
              <a:t> </a:t>
            </a:r>
            <a:r>
              <a:rPr lang="en-US" sz="3200" dirty="0" err="1" smtClean="0"/>
              <a:t>lleva</a:t>
            </a:r>
            <a:r>
              <a:rPr lang="en-US" sz="3200" dirty="0" smtClean="0"/>
              <a:t> la tortilla a la </a:t>
            </a:r>
            <a:r>
              <a:rPr lang="en-US" sz="3200" dirty="0" err="1" smtClean="0"/>
              <a:t>española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-10075"/>
            <a:ext cx="8286955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 err="1" smtClean="0">
                <a:solidFill>
                  <a:srgbClr val="FF33CC"/>
                </a:solidFill>
              </a:rPr>
              <a:t>Repaso</a:t>
            </a:r>
            <a:r>
              <a:rPr lang="en-US" sz="4400" b="1" dirty="0" smtClean="0">
                <a:solidFill>
                  <a:srgbClr val="FF33CC"/>
                </a:solidFill>
              </a:rPr>
              <a:t> del </a:t>
            </a:r>
            <a:r>
              <a:rPr lang="en-US" sz="4400" b="1" dirty="0" err="1" smtClean="0">
                <a:solidFill>
                  <a:srgbClr val="FF33CC"/>
                </a:solidFill>
              </a:rPr>
              <a:t>Proposito</a:t>
            </a:r>
            <a:r>
              <a:rPr lang="en-US" sz="4400" b="1" dirty="0" smtClean="0">
                <a:solidFill>
                  <a:srgbClr val="FF33CC"/>
                </a:solidFill>
              </a:rPr>
              <a:t> 38</a:t>
            </a:r>
            <a:endParaRPr lang="en-US" sz="4400" b="1" dirty="0">
              <a:solidFill>
                <a:srgbClr val="FF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045" y="1676400"/>
            <a:ext cx="8896555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Un meson es un </a:t>
            </a:r>
            <a:r>
              <a:rPr lang="en-US" sz="2800" b="1" dirty="0" err="1" smtClean="0">
                <a:solidFill>
                  <a:srgbClr val="0070C0"/>
                </a:solidFill>
              </a:rPr>
              <a:t>restaurante</a:t>
            </a:r>
            <a:r>
              <a:rPr lang="en-US" sz="2800" b="1" dirty="0" smtClean="0">
                <a:solidFill>
                  <a:srgbClr val="0070C0"/>
                </a:solidFill>
              </a:rPr>
              <a:t> para </a:t>
            </a:r>
            <a:r>
              <a:rPr lang="en-US" sz="2800" b="1" dirty="0" err="1" smtClean="0">
                <a:solidFill>
                  <a:srgbClr val="0070C0"/>
                </a:solidFill>
              </a:rPr>
              <a:t>universitarios</a:t>
            </a:r>
            <a:r>
              <a:rPr lang="en-US" sz="2800" b="1" dirty="0" smtClean="0">
                <a:solidFill>
                  <a:srgbClr val="0070C0"/>
                </a:solidFill>
              </a:rPr>
              <a:t> popular </a:t>
            </a:r>
            <a:r>
              <a:rPr lang="en-US" sz="2800" b="1" dirty="0" err="1" smtClean="0">
                <a:solidFill>
                  <a:srgbClr val="0070C0"/>
                </a:solidFill>
              </a:rPr>
              <a:t>en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España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905780"/>
            <a:ext cx="9143999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Son </a:t>
            </a:r>
            <a:r>
              <a:rPr lang="en-US" sz="2800" b="1" dirty="0" err="1" smtClean="0">
                <a:solidFill>
                  <a:srgbClr val="0070C0"/>
                </a:solidFill>
              </a:rPr>
              <a:t>musicos</a:t>
            </a:r>
            <a:r>
              <a:rPr lang="en-US" sz="2800" b="1" dirty="0" smtClean="0">
                <a:solidFill>
                  <a:srgbClr val="0070C0"/>
                </a:solidFill>
              </a:rPr>
              <a:t> que </a:t>
            </a:r>
            <a:r>
              <a:rPr lang="en-US" sz="2800" b="1" dirty="0" err="1" smtClean="0">
                <a:solidFill>
                  <a:srgbClr val="0070C0"/>
                </a:solidFill>
              </a:rPr>
              <a:t>tocan</a:t>
            </a:r>
            <a:r>
              <a:rPr lang="en-US" sz="2800" b="1" dirty="0" smtClean="0">
                <a:solidFill>
                  <a:srgbClr val="0070C0"/>
                </a:solidFill>
              </a:rPr>
              <a:t> la </a:t>
            </a:r>
            <a:r>
              <a:rPr lang="en-US" sz="2800" b="1" dirty="0" err="1" smtClean="0">
                <a:solidFill>
                  <a:srgbClr val="0070C0"/>
                </a:solidFill>
              </a:rPr>
              <a:t>guitarra</a:t>
            </a:r>
            <a:r>
              <a:rPr lang="en-US" sz="2800" b="1" dirty="0" smtClean="0">
                <a:solidFill>
                  <a:srgbClr val="0070C0"/>
                </a:solidFill>
              </a:rPr>
              <a:t> y </a:t>
            </a:r>
            <a:r>
              <a:rPr lang="en-US" sz="2800" b="1" dirty="0" err="1" smtClean="0">
                <a:solidFill>
                  <a:srgbClr val="0070C0"/>
                </a:solidFill>
              </a:rPr>
              <a:t>cantan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3667780"/>
            <a:ext cx="86868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Los </a:t>
            </a:r>
            <a:r>
              <a:rPr lang="en-US" sz="2800" b="1" dirty="0" err="1" smtClean="0">
                <a:solidFill>
                  <a:srgbClr val="0070C0"/>
                </a:solidFill>
              </a:rPr>
              <a:t>tunos</a:t>
            </a:r>
            <a:r>
              <a:rPr lang="en-US" sz="2800" b="1" dirty="0" smtClean="0">
                <a:solidFill>
                  <a:srgbClr val="0070C0"/>
                </a:solidFill>
              </a:rPr>
              <a:t> son </a:t>
            </a:r>
            <a:r>
              <a:rPr lang="en-US" sz="2800" b="1" dirty="0" err="1" smtClean="0">
                <a:solidFill>
                  <a:srgbClr val="0070C0"/>
                </a:solidFill>
              </a:rPr>
              <a:t>populares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en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los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mesones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199" y="4277380"/>
            <a:ext cx="8686801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No, </a:t>
            </a:r>
            <a:r>
              <a:rPr lang="en-US" sz="2800" b="1" dirty="0" err="1" smtClean="0">
                <a:solidFill>
                  <a:srgbClr val="0070C0"/>
                </a:solidFill>
              </a:rPr>
              <a:t>los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mesones</a:t>
            </a:r>
            <a:r>
              <a:rPr lang="en-US" sz="2800" b="1" dirty="0" smtClean="0">
                <a:solidFill>
                  <a:srgbClr val="0070C0"/>
                </a:solidFill>
              </a:rPr>
              <a:t> no </a:t>
            </a:r>
            <a:r>
              <a:rPr lang="en-US" sz="2800" b="1" dirty="0" err="1" smtClean="0">
                <a:solidFill>
                  <a:srgbClr val="0070C0"/>
                </a:solidFill>
              </a:rPr>
              <a:t>tienen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menús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4913293"/>
            <a:ext cx="82296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Un </a:t>
            </a:r>
            <a:r>
              <a:rPr lang="en-US" sz="2800" b="1" dirty="0" err="1" smtClean="0">
                <a:solidFill>
                  <a:srgbClr val="0070C0"/>
                </a:solidFill>
              </a:rPr>
              <a:t>desayuno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tipico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en</a:t>
            </a:r>
            <a:r>
              <a:rPr lang="en-US" sz="2800" b="1" dirty="0" smtClean="0">
                <a:solidFill>
                  <a:srgbClr val="0070C0"/>
                </a:solidFill>
              </a:rPr>
              <a:t> Nicaragua es el </a:t>
            </a:r>
            <a:r>
              <a:rPr lang="en-US" sz="2800" b="1" dirty="0" err="1" smtClean="0">
                <a:solidFill>
                  <a:srgbClr val="0070C0"/>
                </a:solidFill>
              </a:rPr>
              <a:t>gallopinto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5867400"/>
            <a:ext cx="8534400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Una tortilla a la </a:t>
            </a:r>
            <a:r>
              <a:rPr lang="en-US" sz="2800" b="1" dirty="0" err="1" smtClean="0">
                <a:solidFill>
                  <a:srgbClr val="0070C0"/>
                </a:solidFill>
              </a:rPr>
              <a:t>espanola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lleva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huevos</a:t>
            </a:r>
            <a:r>
              <a:rPr lang="en-US" sz="2800" b="1" dirty="0" smtClean="0">
                <a:solidFill>
                  <a:srgbClr val="0070C0"/>
                </a:solidFill>
              </a:rPr>
              <a:t>, </a:t>
            </a:r>
            <a:r>
              <a:rPr lang="en-US" sz="2800" b="1" dirty="0" err="1" smtClean="0">
                <a:solidFill>
                  <a:srgbClr val="0070C0"/>
                </a:solidFill>
              </a:rPr>
              <a:t>patatas</a:t>
            </a:r>
            <a:r>
              <a:rPr lang="en-US" sz="2800" b="1" dirty="0" smtClean="0">
                <a:solidFill>
                  <a:srgbClr val="0070C0"/>
                </a:solidFill>
              </a:rPr>
              <a:t> y </a:t>
            </a:r>
            <a:r>
              <a:rPr lang="en-US" sz="2800" b="1" dirty="0" err="1" smtClean="0">
                <a:solidFill>
                  <a:srgbClr val="0070C0"/>
                </a:solidFill>
              </a:rPr>
              <a:t>cebollas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23781</TotalTime>
  <Words>1222</Words>
  <Application>Microsoft Office PowerPoint</Application>
  <PresentationFormat>On-screen Show (4:3)</PresentationFormat>
  <Paragraphs>337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Summer</vt:lpstr>
      <vt:lpstr>Office Theme</vt:lpstr>
      <vt:lpstr>Me llamo _________ Clase 701 La fecha es el 26 de enero del 2017</vt:lpstr>
      <vt:lpstr>Repaso del Proposito 37</vt:lpstr>
      <vt:lpstr>PowerPoint Presentation</vt:lpstr>
      <vt:lpstr>Write SI if the conversation makes sense or NO if it doesn’t make sense</vt:lpstr>
      <vt:lpstr> Copy and choose the correct response.</vt:lpstr>
      <vt:lpstr>PowerPoint Presentation</vt:lpstr>
      <vt:lpstr>Repaso del Proposito 38</vt:lpstr>
      <vt:lpstr>Repaso del Proposito 38</vt:lpstr>
      <vt:lpstr>PowerPoint Presentation</vt:lpstr>
      <vt:lpstr>Practica</vt:lpstr>
      <vt:lpstr>Practica</vt:lpstr>
      <vt:lpstr>Repaso del Proposito 38</vt:lpstr>
      <vt:lpstr>Repaso del proposito 38</vt:lpstr>
      <vt:lpstr>Comprension Auditiva</vt:lpstr>
      <vt:lpstr>Tarea # 39</vt:lpstr>
      <vt:lpstr>Teacher oral parts,  WORKBOOK p. 4.23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4 de enero del 2016</dc:title>
  <dc:creator>Helen Zumaeta</dc:creator>
  <cp:lastModifiedBy>Helen Zumaeta</cp:lastModifiedBy>
  <cp:revision>28</cp:revision>
  <dcterms:created xsi:type="dcterms:W3CDTF">2015-12-23T22:17:30Z</dcterms:created>
  <dcterms:modified xsi:type="dcterms:W3CDTF">2017-01-25T17:22:31Z</dcterms:modified>
</cp:coreProperties>
</file>